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 id="2147484185" r:id="rId7"/>
    <p:sldMasterId id="2147484196" r:id="rId8"/>
    <p:sldMasterId id="2147484207" r:id="rId9"/>
  </p:sldMasterIdLst>
  <p:notesMasterIdLst>
    <p:notesMasterId r:id="rId38"/>
  </p:notesMasterIdLst>
  <p:handoutMasterIdLst>
    <p:handoutMasterId r:id="rId39"/>
  </p:handoutMasterIdLst>
  <p:sldIdLst>
    <p:sldId id="778" r:id="rId10"/>
    <p:sldId id="779" r:id="rId11"/>
    <p:sldId id="780" r:id="rId12"/>
    <p:sldId id="788" r:id="rId13"/>
    <p:sldId id="881" r:id="rId14"/>
    <p:sldId id="877" r:id="rId15"/>
    <p:sldId id="878" r:id="rId16"/>
    <p:sldId id="879" r:id="rId17"/>
    <p:sldId id="857" r:id="rId18"/>
    <p:sldId id="860" r:id="rId19"/>
    <p:sldId id="861" r:id="rId20"/>
    <p:sldId id="862" r:id="rId21"/>
    <p:sldId id="864" r:id="rId22"/>
    <p:sldId id="867" r:id="rId23"/>
    <p:sldId id="852" r:id="rId24"/>
    <p:sldId id="858" r:id="rId25"/>
    <p:sldId id="865" r:id="rId26"/>
    <p:sldId id="870" r:id="rId27"/>
    <p:sldId id="866" r:id="rId28"/>
    <p:sldId id="871" r:id="rId29"/>
    <p:sldId id="859" r:id="rId30"/>
    <p:sldId id="872" r:id="rId31"/>
    <p:sldId id="869" r:id="rId32"/>
    <p:sldId id="880" r:id="rId33"/>
    <p:sldId id="874" r:id="rId34"/>
    <p:sldId id="882" r:id="rId35"/>
    <p:sldId id="883" r:id="rId36"/>
    <p:sldId id="884" r:id="rId3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684AE3B-AA29-CE4A-B03E-13DB0FD6B59B}">
          <p14:sldIdLst>
            <p14:sldId id="778"/>
            <p14:sldId id="779"/>
            <p14:sldId id="780"/>
            <p14:sldId id="788"/>
            <p14:sldId id="881"/>
          </p14:sldIdLst>
        </p14:section>
        <p14:section name="overview" id="{02972FBA-01C3-A245-926A-AA78D4D8F47A}">
          <p14:sldIdLst>
            <p14:sldId id="877"/>
            <p14:sldId id="878"/>
            <p14:sldId id="879"/>
          </p14:sldIdLst>
        </p14:section>
        <p14:section name="developing-addins" id="{7761B3D0-1700-A747-A151-F792F011D232}">
          <p14:sldIdLst>
            <p14:sldId id="857"/>
            <p14:sldId id="860"/>
            <p14:sldId id="861"/>
            <p14:sldId id="862"/>
            <p14:sldId id="864"/>
            <p14:sldId id="867"/>
            <p14:sldId id="852"/>
          </p14:sldIdLst>
        </p14:section>
        <p14:section name="create-video-player" id="{8EC3A960-4712-184F-BE92-F230966DF3A6}">
          <p14:sldIdLst>
            <p14:sldId id="858"/>
            <p14:sldId id="865"/>
            <p14:sldId id="870"/>
            <p14:sldId id="866"/>
            <p14:sldId id="871"/>
          </p14:sldIdLst>
        </p14:section>
        <p14:section name="add-web-service" id="{B3E6D410-FB18-8745-AC84-6D57C7F37EA3}">
          <p14:sldIdLst>
            <p14:sldId id="859"/>
            <p14:sldId id="872"/>
            <p14:sldId id="869"/>
          </p14:sldIdLst>
        </p14:section>
        <p14:section name="outro" id="{43871422-EE03-E848-AC36-3CBB8CFB1072}">
          <p14:sldIdLst>
            <p14:sldId id="880"/>
            <p14:sldId id="874"/>
            <p14:sldId id="882"/>
            <p14:sldId id="883"/>
            <p14:sldId id="88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980" autoAdjust="0"/>
    <p:restoredTop sz="73259" autoAdjust="0"/>
  </p:normalViewPr>
  <p:slideViewPr>
    <p:cSldViewPr snapToGrid="0">
      <p:cViewPr varScale="1">
        <p:scale>
          <a:sx n="164" d="100"/>
          <a:sy n="164" d="100"/>
        </p:scale>
        <p:origin x="2912" y="16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192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7" Type="http://schemas.openxmlformats.org/officeDocument/2006/relationships/slide" Target="slides/slide28.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10/21/15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10/21/15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Each </a:t>
            </a:r>
            <a:r>
              <a:rPr lang="en-US" smtClean="0"/>
              <a:t>Add-in </a:t>
            </a:r>
            <a:r>
              <a:rPr lang="en-US" dirty="0" smtClean="0"/>
              <a:t>has a source</a:t>
            </a:r>
            <a:r>
              <a:rPr lang="en-US" baseline="0" dirty="0" smtClean="0"/>
              <a:t> location which points to a entry point Web page somewhere on the Internet. Here is an example of a simple Web page that is used to load a task pane add-in. Note that this page must link to any required CSS files and JavaScript that will be adding styles or behavior behind the add-in. Visual Studio automatically adds the links for </a:t>
            </a:r>
            <a:r>
              <a:rPr lang="en-US" baseline="0" dirty="0" err="1" smtClean="0"/>
              <a:t>jQuery</a:t>
            </a:r>
            <a:r>
              <a:rPr lang="en-US" baseline="0" dirty="0" smtClean="0"/>
              <a:t> and ASP.NET AJAX. Also note that the page adds HTML elements which are often created with ids and/or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1145307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10/21/15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41516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77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20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35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522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t>
            </a:r>
            <a:r>
              <a:rPr lang="en-US" dirty="0" smtClean="0"/>
              <a:t>Add-in, </a:t>
            </a:r>
            <a:r>
              <a:rPr lang="en-US" dirty="0" smtClean="0"/>
              <a:t>you must pick one of the</a:t>
            </a:r>
            <a:r>
              <a:rPr lang="en-US" baseline="0" dirty="0" smtClean="0"/>
              <a:t> </a:t>
            </a:r>
            <a:r>
              <a:rPr lang="en-US" dirty="0" smtClean="0"/>
              <a:t>three different shapes. You can create a document-based </a:t>
            </a:r>
            <a:r>
              <a:rPr lang="en-US" dirty="0" smtClean="0"/>
              <a:t>Add-in </a:t>
            </a:r>
            <a:r>
              <a:rPr lang="en-US" dirty="0" smtClean="0"/>
              <a:t>as either a Task Pane </a:t>
            </a:r>
            <a:r>
              <a:rPr lang="en-US" dirty="0" smtClean="0"/>
              <a:t>Add-in </a:t>
            </a:r>
            <a:r>
              <a:rPr lang="en-US" dirty="0" smtClean="0"/>
              <a:t>or a Content </a:t>
            </a:r>
            <a:r>
              <a:rPr lang="en-US" dirty="0" smtClean="0"/>
              <a:t>Add-in. </a:t>
            </a:r>
            <a:r>
              <a:rPr lang="en-US" dirty="0" smtClean="0"/>
              <a:t>Alternatively, you can create a Mail </a:t>
            </a:r>
            <a:r>
              <a:rPr lang="en-US" dirty="0" smtClean="0"/>
              <a:t>Add-in </a:t>
            </a:r>
            <a:r>
              <a:rPr lang="en-US" dirty="0" smtClean="0"/>
              <a:t>that targets Outlook and Outlook OWA.</a:t>
            </a:r>
            <a:endParaRPr lang="en-US" dirty="0"/>
          </a:p>
        </p:txBody>
      </p:sp>
    </p:spTree>
    <p:extLst>
      <p:ext uri="{BB962C8B-B14F-4D97-AF65-F5344CB8AC3E}">
        <p14:creationId xmlns:p14="http://schemas.microsoft.com/office/powerpoint/2010/main" val="661761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t>
            </a:r>
            <a:r>
              <a:rPr lang="en-US" dirty="0" smtClean="0"/>
              <a:t>Add-in </a:t>
            </a:r>
            <a:r>
              <a:rPr lang="en-US" dirty="0" smtClean="0"/>
              <a:t>for Office must be distributed with an XML-based manifest which contains information about the </a:t>
            </a:r>
            <a:r>
              <a:rPr lang="en-US" dirty="0" smtClean="0"/>
              <a:t>Add-in </a:t>
            </a:r>
            <a:r>
              <a:rPr lang="en-US" dirty="0" smtClean="0"/>
              <a:t>itself.</a:t>
            </a:r>
            <a:r>
              <a:rPr lang="en-US" baseline="0" dirty="0" smtClean="0"/>
              <a:t> For example, the </a:t>
            </a:r>
            <a:r>
              <a:rPr lang="en-US" baseline="0" dirty="0" smtClean="0"/>
              <a:t>Add-in </a:t>
            </a:r>
            <a:r>
              <a:rPr lang="en-US" baseline="0" dirty="0" smtClean="0"/>
              <a:t>manifest contains an address to a Web page on the Internet which is used to load the </a:t>
            </a:r>
            <a:r>
              <a:rPr lang="en-US" baseline="0" dirty="0" smtClean="0"/>
              <a:t>Add-in. </a:t>
            </a:r>
            <a:r>
              <a:rPr lang="en-US" baseline="0" dirty="0" smtClean="0"/>
              <a:t>The </a:t>
            </a:r>
            <a:r>
              <a:rPr lang="en-US" baseline="0" dirty="0" smtClean="0"/>
              <a:t>Add-in </a:t>
            </a:r>
            <a:r>
              <a:rPr lang="en-US" baseline="0" dirty="0" smtClean="0"/>
              <a:t>manifest also includes information which indicates </a:t>
            </a:r>
            <a:r>
              <a:rPr lang="en-US" dirty="0" smtClean="0"/>
              <a:t>which Office applications it supports. The </a:t>
            </a:r>
            <a:r>
              <a:rPr lang="en-US" dirty="0" smtClean="0"/>
              <a:t>Add-in </a:t>
            </a:r>
            <a:r>
              <a:rPr lang="en-US" dirty="0" smtClean="0"/>
              <a:t>manifest also defines the required capabilities which represent the set of permissions that</a:t>
            </a:r>
            <a:r>
              <a:rPr lang="en-US" baseline="0" dirty="0" smtClean="0"/>
              <a:t> the </a:t>
            </a:r>
            <a:r>
              <a:rPr lang="en-US" baseline="0" dirty="0" smtClean="0"/>
              <a:t>Add-in </a:t>
            </a:r>
            <a:r>
              <a:rPr lang="en-US" baseline="0" dirty="0" smtClean="0"/>
              <a:t>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245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new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10</a:t>
            </a:fld>
            <a:endParaRPr lang="en-US"/>
          </a:p>
        </p:txBody>
      </p:sp>
    </p:spTree>
    <p:extLst>
      <p:ext uri="{BB962C8B-B14F-4D97-AF65-F5344CB8AC3E}">
        <p14:creationId xmlns:p14="http://schemas.microsoft.com/office/powerpoint/2010/main" val="402753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add-in created with the Visual Studio.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947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add-in manifest in a task pane </a:t>
            </a:r>
            <a:r>
              <a:rPr lang="en-US" baseline="0" dirty="0" smtClean="0"/>
              <a:t>Add-in. </a:t>
            </a:r>
            <a:r>
              <a:rPr lang="en-US" baseline="0" dirty="0" smtClean="0"/>
              <a:t>It will look different for other types of Office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9713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8992771"/>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4986557"/>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9369705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234462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684089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183865978"/>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662369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488989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12731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40233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6459283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974450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4289272955"/>
      </p:ext>
    </p:extLst>
  </p:cSld>
  <p:clrMapOvr>
    <a:masterClrMapping/>
  </p:clrMapOvr>
  <p:transition>
    <p:fade/>
  </p:transition>
  <p:timing>
    <p:tnLst>
      <p:par>
        <p:cTn id="1" dur="indefinite" restart="never" nodeType="tmRoot"/>
      </p:par>
    </p:tnLst>
  </p:timing>
  <p:hf hdr="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71662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324940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1532423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177081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2669191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93176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43720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73952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20787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78129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130107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2230067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1806301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76508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04030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539621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159836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398597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52871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18827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7571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413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81404252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04124537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7119747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8895408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1841735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910338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27461855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21212729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2087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67405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648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60678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144001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15370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1823723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795602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180779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011484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010524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650665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36747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9724891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02678231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6615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10119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8014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241649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858572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505133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03638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213456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5787424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98144120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4265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357530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507741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531644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64990096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069376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05511921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223620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3165808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968811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086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1368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37"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2.png"/><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2.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9.xml"/><Relationship Id="rId20" Type="http://schemas.openxmlformats.org/officeDocument/2006/relationships/slideLayout" Target="../slideLayouts/slideLayout110.xml"/><Relationship Id="rId21" Type="http://schemas.openxmlformats.org/officeDocument/2006/relationships/slideLayout" Target="../slideLayouts/slideLayout111.xml"/><Relationship Id="rId22" Type="http://schemas.openxmlformats.org/officeDocument/2006/relationships/slideLayout" Target="../slideLayouts/slideLayout112.xml"/><Relationship Id="rId23" Type="http://schemas.openxmlformats.org/officeDocument/2006/relationships/slideLayout" Target="../slideLayouts/slideLayout113.xml"/><Relationship Id="rId24" Type="http://schemas.openxmlformats.org/officeDocument/2006/relationships/slideLayout" Target="../slideLayouts/slideLayout114.xml"/><Relationship Id="rId25" Type="http://schemas.openxmlformats.org/officeDocument/2006/relationships/slideLayout" Target="../slideLayouts/slideLayout115.xml"/><Relationship Id="rId26" Type="http://schemas.openxmlformats.org/officeDocument/2006/relationships/slideLayout" Target="../slideLayouts/slideLayout116.xml"/><Relationship Id="rId27" Type="http://schemas.openxmlformats.org/officeDocument/2006/relationships/theme" Target="../theme/theme6.xml"/><Relationship Id="rId10" Type="http://schemas.openxmlformats.org/officeDocument/2006/relationships/slideLayout" Target="../slideLayouts/slideLayout100.xml"/><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slideLayout" Target="../slideLayouts/slideLayout103.xml"/><Relationship Id="rId14" Type="http://schemas.openxmlformats.org/officeDocument/2006/relationships/slideLayout" Target="../slideLayouts/slideLayout104.xml"/><Relationship Id="rId15" Type="http://schemas.openxmlformats.org/officeDocument/2006/relationships/slideLayout" Target="../slideLayouts/slideLayout105.xml"/><Relationship Id="rId16" Type="http://schemas.openxmlformats.org/officeDocument/2006/relationships/slideLayout" Target="../slideLayouts/slideLayout106.xml"/><Relationship Id="rId17" Type="http://schemas.openxmlformats.org/officeDocument/2006/relationships/slideLayout" Target="../slideLayouts/slideLayout107.xml"/><Relationship Id="rId18" Type="http://schemas.openxmlformats.org/officeDocument/2006/relationships/slideLayout" Target="../slideLayouts/slideLayout108.xml"/><Relationship Id="rId19" Type="http://schemas.openxmlformats.org/officeDocument/2006/relationships/slideLayout" Target="../slideLayouts/slideLayout109.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8"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905022550"/>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088444286"/>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14326006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313250"/>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 id="2147484229" r:id="rId22"/>
    <p:sldLayoutId id="2147484230" r:id="rId23"/>
    <p:sldLayoutId id="2147484231" r:id="rId24"/>
    <p:sldLayoutId id="2147484232" r:id="rId25"/>
    <p:sldLayoutId id="2147484233"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7.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5.png"/><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msdn.microsoft.com/EN-US/library/office/jj554660.aspx" TargetMode="External"/><Relationship Id="rId3" Type="http://schemas.openxmlformats.org/officeDocument/2006/relationships/hyperlink" Target="https://msdn.microsoft.com/EN-US/library/office/dn610884.asp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85.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4" Type="http://schemas.openxmlformats.org/officeDocument/2006/relationships/hyperlink" Target="http://www.twitter.com/OfficeDev" TargetMode="External"/><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hyperlink" Target="http://dev.office.com/podcasts" TargetMode="External"/><Relationship Id="rId8" Type="http://schemas.openxmlformats.org/officeDocument/2006/relationships/hyperlink" Target="http://officespdev.uservoice.com/" TargetMode="External"/><Relationship Id="rId9" Type="http://schemas.openxmlformats.org/officeDocument/2006/relationships/hyperlink" Target="http://aka.ms/O365DevShow" TargetMode="External"/><Relationship Id="rId10" Type="http://schemas.openxmlformats.org/officeDocument/2006/relationships/image" Target="../media/image42.png"/><Relationship Id="rId11" Type="http://schemas.openxmlformats.org/officeDocument/2006/relationships/image" Target="../media/image43.png"/><Relationship Id="rId1" Type="http://schemas.openxmlformats.org/officeDocument/2006/relationships/slideLayout" Target="../slideLayouts/slideLayout85.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7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Office Add-in Project</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a:t>
            </a:r>
            <a:r>
              <a:rPr lang="en-US" sz="3599" dirty="0" smtClean="0"/>
              <a:t>project </a:t>
            </a:r>
            <a:r>
              <a:rPr lang="en-US" sz="3599" dirty="0"/>
              <a:t>template</a:t>
            </a:r>
          </a:p>
          <a:p>
            <a:pPr lvl="1"/>
            <a:r>
              <a:rPr lang="en-US" sz="1999" dirty="0" smtClean="0"/>
              <a:t>Dialogs appear </a:t>
            </a:r>
            <a:r>
              <a:rPr lang="en-US" sz="1999" dirty="0"/>
              <a:t>and prompts you for specifics about the </a:t>
            </a:r>
            <a:r>
              <a:rPr lang="en-US" sz="1999" dirty="0" smtClean="0"/>
              <a:t>Add-in</a:t>
            </a:r>
            <a:endParaRPr lang="en-US" sz="1999" dirty="0" smtClean="0"/>
          </a:p>
          <a:p>
            <a:pPr lvl="1"/>
            <a:r>
              <a:rPr lang="en-US" sz="1999" dirty="0" smtClean="0"/>
              <a:t>You must choose (1) the </a:t>
            </a:r>
            <a:r>
              <a:rPr lang="en-US" sz="1999" dirty="0" smtClean="0"/>
              <a:t>Add-in </a:t>
            </a:r>
            <a:r>
              <a:rPr lang="en-US" sz="1999" dirty="0" smtClean="0"/>
              <a:t>shape and (2) which Office application are to be supported</a:t>
            </a:r>
            <a:endParaRPr lang="en-US" sz="1999" dirty="0"/>
          </a:p>
        </p:txBody>
      </p:sp>
      <p:pic>
        <p:nvPicPr>
          <p:cNvPr id="2" name="Picture 1"/>
          <p:cNvPicPr>
            <a:picLocks noChangeAspect="1"/>
          </p:cNvPicPr>
          <p:nvPr/>
        </p:nvPicPr>
        <p:blipFill>
          <a:blip r:embed="rId3"/>
          <a:stretch>
            <a:fillRect/>
          </a:stretch>
        </p:blipFill>
        <p:spPr>
          <a:xfrm>
            <a:off x="209795" y="2466244"/>
            <a:ext cx="3840368" cy="2654076"/>
          </a:xfrm>
          <a:prstGeom prst="rect">
            <a:avLst/>
          </a:prstGeom>
        </p:spPr>
      </p:pic>
      <p:pic>
        <p:nvPicPr>
          <p:cNvPr id="4" name="Picture 3"/>
          <p:cNvPicPr>
            <a:picLocks noChangeAspect="1"/>
          </p:cNvPicPr>
          <p:nvPr/>
        </p:nvPicPr>
        <p:blipFill>
          <a:blip r:embed="rId4"/>
          <a:stretch>
            <a:fillRect/>
          </a:stretch>
        </p:blipFill>
        <p:spPr>
          <a:xfrm>
            <a:off x="4188820" y="3377711"/>
            <a:ext cx="3848589" cy="2804997"/>
          </a:xfrm>
          <a:prstGeom prst="rect">
            <a:avLst/>
          </a:prstGeom>
        </p:spPr>
      </p:pic>
      <p:pic>
        <p:nvPicPr>
          <p:cNvPr id="9" name="Picture 8"/>
          <p:cNvPicPr>
            <a:picLocks noChangeAspect="1"/>
          </p:cNvPicPr>
          <p:nvPr/>
        </p:nvPicPr>
        <p:blipFill>
          <a:blip r:embed="rId5"/>
          <a:stretch>
            <a:fillRect/>
          </a:stretch>
        </p:blipFill>
        <p:spPr>
          <a:xfrm>
            <a:off x="8176066" y="3893527"/>
            <a:ext cx="3860313" cy="2813542"/>
          </a:xfrm>
          <a:prstGeom prst="rect">
            <a:avLst/>
          </a:prstGeom>
        </p:spPr>
      </p:pic>
    </p:spTree>
    <p:extLst>
      <p:ext uri="{BB962C8B-B14F-4D97-AF65-F5344CB8AC3E}">
        <p14:creationId xmlns:p14="http://schemas.microsoft.com/office/powerpoint/2010/main" val="3891063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Add-in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Office Add-in solution has two projects</a:t>
            </a:r>
          </a:p>
          <a:p>
            <a:pPr lvl="1"/>
            <a:r>
              <a:rPr lang="en-US" dirty="0" smtClean="0"/>
              <a:t>Top project contains add-in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pic>
        <p:nvPicPr>
          <p:cNvPr id="10" name="Picture 9"/>
          <p:cNvPicPr>
            <a:picLocks noChangeAspect="1"/>
          </p:cNvPicPr>
          <p:nvPr/>
        </p:nvPicPr>
        <p:blipFill>
          <a:blip r:embed="rId3"/>
          <a:stretch>
            <a:fillRect/>
          </a:stretch>
        </p:blipFill>
        <p:spPr>
          <a:xfrm>
            <a:off x="7905750" y="1448315"/>
            <a:ext cx="3762375" cy="4391025"/>
          </a:xfrm>
          <a:prstGeom prst="rect">
            <a:avLst/>
          </a:prstGeom>
          <a:ln>
            <a:solidFill>
              <a:schemeClr val="bg1">
                <a:lumMod val="65000"/>
              </a:schemeClr>
            </a:solidFill>
          </a:ln>
        </p:spPr>
      </p:pic>
    </p:spTree>
    <p:extLst>
      <p:ext uri="{BB962C8B-B14F-4D97-AF65-F5344CB8AC3E}">
        <p14:creationId xmlns:p14="http://schemas.microsoft.com/office/powerpoint/2010/main" val="12775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Manifest Designer</a:t>
            </a:r>
            <a:endParaRPr lang="en-US" dirty="0"/>
          </a:p>
        </p:txBody>
      </p:sp>
      <p:pic>
        <p:nvPicPr>
          <p:cNvPr id="5" name="Picture 4"/>
          <p:cNvPicPr>
            <a:picLocks noChangeAspect="1"/>
          </p:cNvPicPr>
          <p:nvPr/>
        </p:nvPicPr>
        <p:blipFill>
          <a:blip r:embed="rId3"/>
          <a:stretch>
            <a:fillRect/>
          </a:stretch>
        </p:blipFill>
        <p:spPr>
          <a:xfrm>
            <a:off x="1622059" y="1190866"/>
            <a:ext cx="8471511" cy="5503011"/>
          </a:xfrm>
          <a:prstGeom prst="rect">
            <a:avLst/>
          </a:prstGeom>
          <a:ln>
            <a:solidFill>
              <a:schemeClr val="bg1">
                <a:lumMod val="65000"/>
              </a:schemeClr>
            </a:solidFill>
          </a:ln>
        </p:spPr>
      </p:pic>
    </p:spTree>
    <p:extLst>
      <p:ext uri="{BB962C8B-B14F-4D97-AF65-F5344CB8AC3E}">
        <p14:creationId xmlns:p14="http://schemas.microsoft.com/office/powerpoint/2010/main" val="3259698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the HTML for a Web Page</a:t>
            </a:r>
            <a:endParaRPr lang="en-US" dirty="0"/>
          </a:p>
        </p:txBody>
      </p:sp>
      <p:pic>
        <p:nvPicPr>
          <p:cNvPr id="2" name="Picture 1"/>
          <p:cNvPicPr>
            <a:picLocks noChangeAspect="1"/>
          </p:cNvPicPr>
          <p:nvPr/>
        </p:nvPicPr>
        <p:blipFill>
          <a:blip r:embed="rId3"/>
          <a:stretch>
            <a:fillRect/>
          </a:stretch>
        </p:blipFill>
        <p:spPr>
          <a:xfrm>
            <a:off x="1573334" y="1107831"/>
            <a:ext cx="8620125" cy="5486400"/>
          </a:xfrm>
          <a:prstGeom prst="rect">
            <a:avLst/>
          </a:prstGeom>
          <a:ln>
            <a:solidFill>
              <a:schemeClr val="bg1">
                <a:lumMod val="50000"/>
              </a:schemeClr>
            </a:solidFill>
          </a:ln>
        </p:spPr>
      </p:pic>
    </p:spTree>
    <p:extLst>
      <p:ext uri="{BB962C8B-B14F-4D97-AF65-F5344CB8AC3E}">
        <p14:creationId xmlns:p14="http://schemas.microsoft.com/office/powerpoint/2010/main" val="3034672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Project in Visual Studio Debugger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054" y="1204597"/>
            <a:ext cx="8108884" cy="5194960"/>
          </a:xfrm>
          <a:prstGeom prst="rect">
            <a:avLst/>
          </a:prstGeom>
        </p:spPr>
      </p:pic>
    </p:spTree>
    <p:extLst>
      <p:ext uri="{BB962C8B-B14F-4D97-AF65-F5344CB8AC3E}">
        <p14:creationId xmlns:p14="http://schemas.microsoft.com/office/powerpoint/2010/main" val="4072730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Content </a:t>
            </a:r>
            <a:r>
              <a:rPr lang="en-US" dirty="0"/>
              <a:t>PowerPoint Add-in </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Video Player</a:t>
            </a:r>
            <a:endParaRPr lang="en-US" dirty="0"/>
          </a:p>
        </p:txBody>
      </p:sp>
    </p:spTree>
    <p:extLst>
      <p:ext uri="{BB962C8B-B14F-4D97-AF65-F5344CB8AC3E}">
        <p14:creationId xmlns:p14="http://schemas.microsoft.com/office/powerpoint/2010/main" val="1435106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Player in the Debugger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2"/>
          <a:stretch>
            <a:fillRect/>
          </a:stretch>
        </p:blipFill>
        <p:spPr>
          <a:xfrm>
            <a:off x="1694985" y="1366311"/>
            <a:ext cx="8550984" cy="4509409"/>
          </a:xfrm>
          <a:prstGeom prst="rect">
            <a:avLst/>
          </a:prstGeom>
        </p:spPr>
      </p:pic>
    </p:spTree>
    <p:extLst>
      <p:ext uri="{BB962C8B-B14F-4D97-AF65-F5344CB8AC3E}">
        <p14:creationId xmlns:p14="http://schemas.microsoft.com/office/powerpoint/2010/main" val="3988373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 a Video Control Panel</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25469" y="1352031"/>
            <a:ext cx="5790476" cy="2752381"/>
          </a:xfrm>
          <a:prstGeom prst="rect">
            <a:avLst/>
          </a:prstGeom>
        </p:spPr>
      </p:pic>
      <p:pic>
        <p:nvPicPr>
          <p:cNvPr id="6" name="Picture 5"/>
          <p:cNvPicPr>
            <a:picLocks noChangeAspect="1"/>
          </p:cNvPicPr>
          <p:nvPr/>
        </p:nvPicPr>
        <p:blipFill>
          <a:blip r:embed="rId3"/>
          <a:stretch>
            <a:fillRect/>
          </a:stretch>
        </p:blipFill>
        <p:spPr>
          <a:xfrm>
            <a:off x="6764969" y="1352031"/>
            <a:ext cx="4345839" cy="2303819"/>
          </a:xfrm>
          <a:prstGeom prst="rect">
            <a:avLst/>
          </a:prstGeom>
          <a:ln>
            <a:solidFill>
              <a:schemeClr val="bg1">
                <a:lumMod val="65000"/>
              </a:schemeClr>
            </a:solidFill>
          </a:ln>
        </p:spPr>
      </p:pic>
      <p:pic>
        <p:nvPicPr>
          <p:cNvPr id="5" name="Picture 4"/>
          <p:cNvPicPr>
            <a:picLocks noChangeAspect="1"/>
          </p:cNvPicPr>
          <p:nvPr/>
        </p:nvPicPr>
        <p:blipFill>
          <a:blip r:embed="rId4"/>
          <a:stretch>
            <a:fillRect/>
          </a:stretch>
        </p:blipFill>
        <p:spPr>
          <a:xfrm>
            <a:off x="9173546" y="3042965"/>
            <a:ext cx="1588238" cy="1719137"/>
          </a:xfrm>
          <a:prstGeom prst="rect">
            <a:avLst/>
          </a:prstGeom>
          <a:ln>
            <a:solidFill>
              <a:schemeClr val="bg1">
                <a:lumMod val="65000"/>
              </a:schemeClr>
            </a:solidFill>
          </a:ln>
        </p:spPr>
      </p:pic>
    </p:spTree>
    <p:extLst>
      <p:ext uri="{BB962C8B-B14F-4D97-AF65-F5344CB8AC3E}">
        <p14:creationId xmlns:p14="http://schemas.microsoft.com/office/powerpoint/2010/main" val="2547148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YouTube Player API</a:t>
            </a:r>
            <a:endParaRPr lang="en-US" dirty="0"/>
          </a:p>
        </p:txBody>
      </p:sp>
      <p:sp>
        <p:nvSpPr>
          <p:cNvPr id="3" name="Slide Number Placeholder 2"/>
          <p:cNvSpPr>
            <a:spLocks noGrp="1"/>
          </p:cNvSpPr>
          <p:nvPr>
            <p:ph type="sldNum" sz="quarter" idx="12"/>
          </p:nvPr>
        </p:nvSpPr>
        <p:spPr>
          <a:xfrm>
            <a:off x="520700" y="6399557"/>
            <a:ext cx="560686" cy="219456"/>
          </a:xfrm>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2"/>
          <a:stretch>
            <a:fillRect/>
          </a:stretch>
        </p:blipFill>
        <p:spPr>
          <a:xfrm>
            <a:off x="1081386" y="1329432"/>
            <a:ext cx="3275138" cy="2644962"/>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5306456" y="1329432"/>
            <a:ext cx="4686376" cy="5423060"/>
          </a:xfrm>
          <a:prstGeom prst="rect">
            <a:avLst/>
          </a:prstGeom>
          <a:ln>
            <a:solidFill>
              <a:schemeClr val="bg1">
                <a:lumMod val="65000"/>
              </a:schemeClr>
            </a:solidFill>
          </a:ln>
        </p:spPr>
      </p:pic>
    </p:spTree>
    <p:extLst>
      <p:ext uri="{BB962C8B-B14F-4D97-AF65-F5344CB8AC3E}">
        <p14:creationId xmlns:p14="http://schemas.microsoft.com/office/powerpoint/2010/main" val="16668882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19772814"/>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Apps for Office in PowerPoint</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xmlns=""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xmlns=""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xmlns=""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xmlns=""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YouTube Video Player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614993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Web Service</a:t>
            </a:r>
            <a:endParaRPr lang="en-US" dirty="0"/>
          </a:p>
        </p:txBody>
      </p:sp>
    </p:spTree>
    <p:extLst>
      <p:ext uri="{BB962C8B-B14F-4D97-AF65-F5344CB8AC3E}">
        <p14:creationId xmlns:p14="http://schemas.microsoft.com/office/powerpoint/2010/main" val="15758489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Web Service Support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4" name="Picture 3"/>
          <p:cNvPicPr>
            <a:picLocks noChangeAspect="1"/>
          </p:cNvPicPr>
          <p:nvPr/>
        </p:nvPicPr>
        <p:blipFill>
          <a:blip r:embed="rId2"/>
          <a:stretch>
            <a:fillRect/>
          </a:stretch>
        </p:blipFill>
        <p:spPr>
          <a:xfrm>
            <a:off x="519112" y="1262429"/>
            <a:ext cx="10705124" cy="4506498"/>
          </a:xfrm>
          <a:prstGeom prst="rect">
            <a:avLst/>
          </a:prstGeom>
          <a:ln>
            <a:solidFill>
              <a:schemeClr val="bg1">
                <a:lumMod val="65000"/>
              </a:schemeClr>
            </a:solidFill>
          </a:ln>
        </p:spPr>
      </p:pic>
    </p:spTree>
    <p:extLst>
      <p:ext uri="{BB962C8B-B14F-4D97-AF65-F5344CB8AC3E}">
        <p14:creationId xmlns:p14="http://schemas.microsoft.com/office/powerpoint/2010/main" val="28749206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Adding a Web Service to an Office Add-in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2891217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Create content &amp; task pane add-ins for PowerPoint</a:t>
            </a:r>
          </a:p>
          <a:p>
            <a:pPr lvl="1"/>
            <a:r>
              <a:rPr lang="en-US" dirty="0">
                <a:hlinkClick r:id="rId3"/>
              </a:rPr>
              <a:t>https://</a:t>
            </a:r>
            <a:r>
              <a:rPr lang="en-US" dirty="0" smtClean="0">
                <a:hlinkClick r:id="rId3"/>
              </a:rPr>
              <a:t>msdn.microsoft.com/EN-US/library/office/dn610884.aspx</a:t>
            </a:r>
            <a:endParaRPr lang="en-US" dirty="0" smtClean="0"/>
          </a:p>
          <a:p>
            <a:endParaRPr lang="en-US" dirty="0"/>
          </a:p>
        </p:txBody>
      </p:sp>
    </p:spTree>
    <p:extLst>
      <p:ext uri="{BB962C8B-B14F-4D97-AF65-F5344CB8AC3E}">
        <p14:creationId xmlns:p14="http://schemas.microsoft.com/office/powerpoint/2010/main" val="512458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 to Apps for PowerPoint</a:t>
            </a:r>
          </a:p>
          <a:p>
            <a:r>
              <a:rPr lang="en-US" dirty="0"/>
              <a:t>Developing Apps for PowerPoint</a:t>
            </a:r>
          </a:p>
          <a:p>
            <a:r>
              <a:rPr lang="en-US" dirty="0"/>
              <a:t>Creating a Video Player</a:t>
            </a:r>
          </a:p>
          <a:p>
            <a:r>
              <a:rPr lang="en-US" dirty="0"/>
              <a:t>Adding a Web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4039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4129108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6882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14028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 Office PowerPoint Add-ins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PowerPoint Add-ins</a:t>
            </a:r>
            <a:endParaRPr lang="en-US" dirty="0"/>
          </a:p>
          <a:p>
            <a:r>
              <a:rPr lang="en-US" dirty="0"/>
              <a:t>Developing </a:t>
            </a:r>
            <a:r>
              <a:rPr lang="en-US" dirty="0" smtClean="0"/>
              <a:t>PowerPoint Add-ins</a:t>
            </a:r>
            <a:endParaRPr lang="en-US" dirty="0"/>
          </a:p>
          <a:p>
            <a:r>
              <a:rPr lang="en-US" dirty="0" smtClean="0"/>
              <a:t>Creating a Video Player</a:t>
            </a:r>
          </a:p>
          <a:p>
            <a:r>
              <a:rPr lang="en-US" dirty="0" smtClean="0"/>
              <a:t>Adding a Web Service</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64539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740759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t>
            </a: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t>
            </a: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51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74613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smtClean="0"/>
              <a:t>PowerPoint Add-ins</a:t>
            </a:r>
            <a:endParaRPr lang="en-US" dirty="0"/>
          </a:p>
        </p:txBody>
      </p:sp>
    </p:spTree>
    <p:extLst>
      <p:ext uri="{BB962C8B-B14F-4D97-AF65-F5344CB8AC3E}">
        <p14:creationId xmlns:p14="http://schemas.microsoft.com/office/powerpoint/2010/main" val="354913365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openxmlformats.org/package/2006/metadata/core-properties"/>
    <ds:schemaRef ds:uri="http://purl.org/dc/terms/"/>
    <ds:schemaRef ds:uri="5fad15d0-477e-40da-a20d-40d4ca777cbd"/>
    <ds:schemaRef ds:uri="http://www.w3.org/XML/1998/namespace"/>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1747</Words>
  <Application>Microsoft Macintosh PowerPoint</Application>
  <PresentationFormat>Custom</PresentationFormat>
  <Paragraphs>203</Paragraphs>
  <Slides>28</Slides>
  <Notes>13</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28</vt:i4>
      </vt:variant>
    </vt:vector>
  </HeadingPairs>
  <TitlesOfParts>
    <vt:vector size="42"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Course Agenda</vt:lpstr>
      <vt:lpstr>Deep Dive in Office PowerPoint Add-ins</vt:lpstr>
      <vt:lpstr>Agenda </vt:lpstr>
      <vt:lpstr>Developer vision</vt:lpstr>
      <vt:lpstr>What is an Office Add-in?</vt:lpstr>
      <vt:lpstr>Designing Office Add-ins - Shapes</vt:lpstr>
      <vt:lpstr>Anatomy of an Office Add-in</vt:lpstr>
      <vt:lpstr>Developing PowerPoint Add-ins</vt:lpstr>
      <vt:lpstr>Create New Office Add-in Project</vt:lpstr>
      <vt:lpstr>Office Add-in Project Structure</vt:lpstr>
      <vt:lpstr>Add-in Manifest Designer</vt:lpstr>
      <vt:lpstr>Create the HTML for a Web Page</vt:lpstr>
      <vt:lpstr>Run Project in Visual Studio Debugger</vt:lpstr>
      <vt:lpstr>PowerPoint Presentation</vt:lpstr>
      <vt:lpstr>Creating a Video Player</vt:lpstr>
      <vt:lpstr>Testing the Player in the Debugger</vt:lpstr>
      <vt:lpstr>Adding in a Video Control Panel</vt:lpstr>
      <vt:lpstr>Using the YouTube Player API</vt:lpstr>
      <vt:lpstr>PowerPoint Presentation</vt:lpstr>
      <vt:lpstr>Adding a Web Service</vt:lpstr>
      <vt:lpstr>Adding Web Service Support</vt:lpstr>
      <vt:lpstr>PowerPoint Presentation</vt:lpstr>
      <vt:lpstr>Related Documentation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2015-10-21T14:29:09Z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